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354" r:id="rId4"/>
    <p:sldId id="356" r:id="rId5"/>
    <p:sldId id="361" r:id="rId6"/>
    <p:sldId id="362" r:id="rId7"/>
    <p:sldId id="363" r:id="rId8"/>
    <p:sldId id="364" r:id="rId9"/>
    <p:sldId id="365" r:id="rId10"/>
    <p:sldId id="359" r:id="rId11"/>
    <p:sldId id="357" r:id="rId12"/>
    <p:sldId id="352" r:id="rId13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2" autoAdjust="0"/>
    <p:restoredTop sz="59869" autoAdjust="0"/>
  </p:normalViewPr>
  <p:slideViewPr>
    <p:cSldViewPr snapToGrid="0">
      <p:cViewPr varScale="1">
        <p:scale>
          <a:sx n="66" d="100"/>
          <a:sy n="66" d="100"/>
        </p:scale>
        <p:origin x="231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B0ACA5-877A-4E3F-B1C7-96992EE9FB05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D0D82-C91B-4AA0-B2C8-A20210B1AA4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46075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1181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Guia de Apoio:</a:t>
            </a:r>
            <a:endParaRPr lang="pt-PT" dirty="0"/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Aplicar o conhecimento adquirido numa atividade prática.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"Vamos usar peças de papel para montar um computador. Cada peça representa uma parte importante do computador."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Distribuir peças de papel cortadas e pedir às crianças para montarem um computador completo.</a:t>
            </a:r>
          </a:p>
          <a:p>
            <a:r>
              <a:rPr lang="pt-PT" dirty="0"/>
              <a:t>Imagens na pasta “Imprimíveis” </a:t>
            </a:r>
          </a:p>
          <a:p>
            <a:endParaRPr lang="pt-PT" dirty="0"/>
          </a:p>
          <a:p>
            <a:r>
              <a:rPr lang="pt-PT" dirty="0"/>
              <a:t>Mais </a:t>
            </a:r>
            <a:r>
              <a:rPr lang="pt-PT" dirty="0" err="1"/>
              <a:t>info</a:t>
            </a:r>
            <a:r>
              <a:rPr lang="pt-PT" dirty="0"/>
              <a:t>:</a:t>
            </a:r>
          </a:p>
          <a:p>
            <a:pPr>
              <a:buFont typeface="Arial" panose="020B0604020202020204" pitchFamily="34" charset="0"/>
              <a:buNone/>
            </a:pPr>
            <a:r>
              <a:rPr lang="pt-PT" b="1" dirty="0"/>
              <a:t>https://www.helloruby.com/play/2 (Está em inglês)</a:t>
            </a:r>
            <a:br>
              <a:rPr lang="pt-PT" b="1" dirty="0"/>
            </a:br>
            <a:endParaRPr lang="pt-PT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/>
              <a:t>O vídeo está em inglês, contudo o que sugerimos é o foco nas imagens partilhadas.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/>
              <a:t>A tradução está disponível na pasta desta atividade.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10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750355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Guia de Apoio:</a:t>
            </a:r>
            <a:endParaRPr lang="pt-PT" dirty="0"/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Recapitular o que foi aprendido e promover a reflexão.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"Foi muito divertido aprender sobre as partes do computador hoje! Quem se lembra dos componentes que vimos? Qual foi a vossa parte favorita da aula?"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</a:t>
            </a:r>
            <a:r>
              <a:rPr lang="pt-PT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Pedir às crianças para partilharem o que mais gostaram de aprender e mostrar as suas montagens do computador para a turma.</a:t>
            </a:r>
            <a:br>
              <a:rPr lang="pt-PT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</a:br>
            <a:br>
              <a:rPr lang="pt-PT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</a:br>
            <a:r>
              <a:rPr lang="pt-PT" sz="18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Sugestões:</a:t>
            </a:r>
            <a:br>
              <a:rPr lang="pt-PT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</a:br>
            <a:r>
              <a:rPr lang="pt-PT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Desmontar um computador para mostrar suas partes e explicar as </a:t>
            </a:r>
            <a:r>
              <a:rPr lang="pt-PT" sz="180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suas funções.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11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645574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019108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Guia de Apoio:</a:t>
            </a:r>
            <a:endParaRPr lang="pt-PT" dirty="0"/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Introduzir o tema e captar a atenção das crianças.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"Hoje vamos aprender sobre as diferentes partes de um computador e como funcionam juntas para ajudar-nos a fazer muitas coisas interessantes."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Perguntar às crianças se sabem identificar alguma parte de um computador e para que serve.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59469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Guia de Apoio:</a:t>
            </a:r>
            <a:endParaRPr lang="pt-PT" dirty="0"/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Explicar o que são os componentes do computador de forma simples.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"Os componentes do computador são como peças de um quebra-cabeça. Cada peça tem uma função importante para que o computador possa funcionar bem."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Mostrar imagens de cada componente e perguntar às crianças se conseguem adivinhar a função de cada um.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43014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Guia de Apoio:</a:t>
            </a:r>
            <a:endParaRPr lang="pt-PT" dirty="0"/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Explicar a função do monitor.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"O monitor é como a televisão do computador. Ele mostra tudo o que estamos a fazer, desde desenhos até filmes e jogos."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Perguntar às crianças o que gostam de ver no monitor quando usam um computador.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031488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Guia de Apoio:</a:t>
            </a:r>
            <a:endParaRPr lang="pt-PT" dirty="0"/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Explicar a função do teclado.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"O teclado é como uma máquina de escrever. Usamos o teclado para escrever palavras e números no computador."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Mostrar um teclado físico e pedir às crianças se reconhecem algumas letras e números.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420013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Guia de Apoio:</a:t>
            </a:r>
            <a:endParaRPr lang="pt-PT" dirty="0"/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Explicar a função do rato.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"O rato é como um apontador. Usamos o rato para mover o cursor no ecrã e clicar nos ícones e nos botões."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Demonstrar como usar o rato para clicar em diferentes ícones na tela do computador.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634218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Guia de Apoio:</a:t>
            </a:r>
            <a:endParaRPr lang="pt-PT" dirty="0"/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Explicar a função da CPU.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"A CPU é como o cérebro do computador. Ela processa todas as informações e comandos que damos ao computador."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Comparar a CPU com o cérebro humano e discutir a importância de ambos.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057553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Guia de Apoio:</a:t>
            </a:r>
            <a:endParaRPr lang="pt-PT" dirty="0"/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Explicar a função do disco rígido.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"O disco rígido é como a memória do computador. Ele guarda todas as nossas fotos, músicas, vídeos e documentos."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Perguntar às crianças o que elas gostariam de guardar no disco rígido do computador.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094565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Guia de Apoio:</a:t>
            </a:r>
            <a:endParaRPr lang="pt-PT" dirty="0"/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Explicar a função da RAM.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"A RAM é como uma mesa de trabalho onde colocamos as coisas que estamos a usar agora. Ela ajuda o computador a processar informações rapidamente."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Comparar a RAM com a memória de curto prazo do cérebro humano.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6063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D9C068-2B7E-4D33-9BBA-42E2F1E1B2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CD6F47F-A34C-44CF-B2EC-BF4BA648CB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1E3A7EF-7C31-4709-8902-D00451D3E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B2BCA027-9104-4004-A5CF-B2E6E921B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82D192CA-6F22-4832-B872-7B5561E1C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63612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xão Reta 4">
            <a:extLst>
              <a:ext uri="{FF2B5EF4-FFF2-40B4-BE49-F238E27FC236}">
                <a16:creationId xmlns:a16="http://schemas.microsoft.com/office/drawing/2014/main" id="{236B3BCC-B917-4A5E-AE7C-97D18B04D0DC}"/>
              </a:ext>
            </a:extLst>
          </p:cNvPr>
          <p:cNvCxnSpPr>
            <a:cxnSpLocks/>
          </p:cNvCxnSpPr>
          <p:nvPr userDrawn="1"/>
        </p:nvCxnSpPr>
        <p:spPr>
          <a:xfrm>
            <a:off x="2677731" y="440842"/>
            <a:ext cx="0" cy="696449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m 9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437119BA-A688-4F92-ADCF-3BCF3BB00F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00" y="438198"/>
            <a:ext cx="1917736" cy="701736"/>
          </a:xfrm>
          <a:prstGeom prst="rect">
            <a:avLst/>
          </a:prstGeom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id="{F51B8008-BE2D-4228-9BB5-72402EEF84E5}"/>
              </a:ext>
            </a:extLst>
          </p:cNvPr>
          <p:cNvSpPr/>
          <p:nvPr userDrawn="1"/>
        </p:nvSpPr>
        <p:spPr>
          <a:xfrm>
            <a:off x="2677729" y="6620933"/>
            <a:ext cx="9514271" cy="23706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C022B2C9-A344-497D-9CD5-B13591C16CDB}"/>
              </a:ext>
            </a:extLst>
          </p:cNvPr>
          <p:cNvSpPr/>
          <p:nvPr userDrawn="1"/>
        </p:nvSpPr>
        <p:spPr>
          <a:xfrm>
            <a:off x="0" y="6620932"/>
            <a:ext cx="2677729" cy="23706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253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A84670-0AE8-4C31-B6FB-8C001A97B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2D560E5-7276-466E-B4B2-184E457344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63A1A82F-7303-4249-9DE0-0F6B6725F6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751861E5-0123-4B7F-B00E-F150F0077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950A131D-04B5-4C94-A88D-2EA4E543A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950AA2F-5223-479C-9553-0FE71A8D1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07618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577ABA-0B0E-419F-9874-33655D9DC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7794705B-E7E1-4996-82D9-DF183D7312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58F236BD-1853-465C-B6D3-A6428657CC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C045ED8D-E5F4-489C-8EB2-0C45633EE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03FE942D-E194-4CFF-A55D-7EEAF7AF2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DEA2815-4681-4AF2-90BA-6FD0ACB1C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160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EC9F42-843D-4DDD-8A54-867E405E2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140BC4EC-7113-4033-893F-BA6338DBC8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2D4862E-B464-4B39-8C85-A9E6112CE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A8FAA71C-806C-4D02-A4F9-DA787468C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6E63056-0108-4F52-91CE-BD2F72272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54149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E0325FA-D793-41E8-8CAE-57DEB7ED4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AF10BB79-24A0-4A7D-9362-9604955141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CBDB4DB-5197-487B-8354-320521193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968DEBAD-2C77-4779-AF51-5FCDC0EAD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B0DCC02-4314-4F35-98F4-24EAAD648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98507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543C2B7E-F2FD-4DB1-A951-EF5A579DC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F9E2475-FCBA-4AFD-8552-732543659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4C308B0A-3D90-4AC1-BA40-C95BC8E407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E67EF709-93DD-470B-9B28-0AEFA104FD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005281B5-9B8A-4F78-8E83-E359C8DE4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95793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Pih_5TlpngY?feature=oembed" TargetMode="Externa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BA5DE0F8-DAFE-0C47-9FB0-DF170049D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" y="2921176"/>
            <a:ext cx="5276088" cy="1015645"/>
          </a:xfrm>
          <a:prstGeom prst="rect">
            <a:avLst/>
          </a:prstGeom>
        </p:spPr>
      </p:pic>
      <p:pic>
        <p:nvPicPr>
          <p:cNvPr id="3" name="Imagem 2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2E84A81D-8704-488F-ABF5-D4EFCE5C2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561" y="2759571"/>
            <a:ext cx="3628920" cy="13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5648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ltimédia Online 1" title="Computer Science in One Minute - Episode 17 - Build a computer">
            <a:hlinkClick r:id="" action="ppaction://media"/>
            <a:extLst>
              <a:ext uri="{FF2B5EF4-FFF2-40B4-BE49-F238E27FC236}">
                <a16:creationId xmlns:a16="http://schemas.microsoft.com/office/drawing/2014/main" id="{8DC8EFB4-5343-4D92-AADB-E344EAB7362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705911" y="1343026"/>
            <a:ext cx="8780177" cy="496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019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interior, vestuário, parede, pessoa&#10;&#10;Descrição gerada automaticamente">
            <a:extLst>
              <a:ext uri="{FF2B5EF4-FFF2-40B4-BE49-F238E27FC236}">
                <a16:creationId xmlns:a16="http://schemas.microsoft.com/office/drawing/2014/main" id="{7F91AA6A-0F32-4071-BB82-66146973DF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300" y="1432560"/>
            <a:ext cx="8681400" cy="496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8319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161454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Créditos</a:t>
            </a:r>
          </a:p>
        </p:txBody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64479599-0E10-400F-8E34-CA64DF77D78A}"/>
              </a:ext>
            </a:extLst>
          </p:cNvPr>
          <p:cNvGrpSpPr/>
          <p:nvPr/>
        </p:nvGrpSpPr>
        <p:grpSpPr>
          <a:xfrm>
            <a:off x="2448529" y="2838999"/>
            <a:ext cx="7294941" cy="1180002"/>
            <a:chOff x="2491039" y="4757542"/>
            <a:chExt cx="7294941" cy="1180002"/>
          </a:xfrm>
        </p:grpSpPr>
        <p:pic>
          <p:nvPicPr>
            <p:cNvPr id="18" name="Picture 2" descr="cc logo">
              <a:extLst>
                <a:ext uri="{FF2B5EF4-FFF2-40B4-BE49-F238E27FC236}">
                  <a16:creationId xmlns:a16="http://schemas.microsoft.com/office/drawing/2014/main" id="{8AD3218A-994E-4FFF-BEE5-392BC0C485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>
              <a:extLst>
                <a:ext uri="{FF2B5EF4-FFF2-40B4-BE49-F238E27FC236}">
                  <a16:creationId xmlns:a16="http://schemas.microsoft.com/office/drawing/2014/main" id="{EFBBDA7C-3050-4190-8027-1432ACA166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4">
              <a:extLst>
                <a:ext uri="{FF2B5EF4-FFF2-40B4-BE49-F238E27FC236}">
                  <a16:creationId xmlns:a16="http://schemas.microsoft.com/office/drawing/2014/main" id="{B93FA1D3-02BA-400B-B344-E782A67690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5039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5">
              <a:extLst>
                <a:ext uri="{FF2B5EF4-FFF2-40B4-BE49-F238E27FC236}">
                  <a16:creationId xmlns:a16="http://schemas.microsoft.com/office/drawing/2014/main" id="{ACF79A97-4F51-4DE1-9DBD-A0D1884E91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264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Retângulo 21">
            <a:extLst>
              <a:ext uri="{FF2B5EF4-FFF2-40B4-BE49-F238E27FC236}">
                <a16:creationId xmlns:a16="http://schemas.microsoft.com/office/drawing/2014/main" id="{05876ABE-525A-40EC-B236-804119563768}"/>
              </a:ext>
            </a:extLst>
          </p:cNvPr>
          <p:cNvSpPr/>
          <p:nvPr/>
        </p:nvSpPr>
        <p:spPr>
          <a:xfrm>
            <a:off x="3048000" y="4119911"/>
            <a:ext cx="6096000" cy="87203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Atribuição-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NãoComercial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CompartilhaIgual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4.0 Internacional (CC BY-NC-SA 4.0)</a:t>
            </a:r>
            <a:endParaRPr lang="pt-PT" sz="2800" b="1" dirty="0">
              <a:effectLst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2C0A9F3-E22F-4823-8DC7-CE5718517B77}"/>
              </a:ext>
            </a:extLst>
          </p:cNvPr>
          <p:cNvSpPr txBox="1"/>
          <p:nvPr/>
        </p:nvSpPr>
        <p:spPr>
          <a:xfrm>
            <a:off x="2220791" y="5997402"/>
            <a:ext cx="77504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b="1" i="0" dirty="0">
                <a:solidFill>
                  <a:srgbClr val="222222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Nota: </a:t>
            </a:r>
            <a:r>
              <a:rPr lang="pt-PT" b="0" i="0" dirty="0">
                <a:solidFill>
                  <a:srgbClr val="222222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As imagens deste documento foram criadas com o GPT-4o</a:t>
            </a:r>
            <a:endParaRPr lang="pt-PT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64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4FAA28DA-9CDF-124F-B4FF-EC7705BE7F0B}"/>
              </a:ext>
            </a:extLst>
          </p:cNvPr>
          <p:cNvSpPr/>
          <p:nvPr/>
        </p:nvSpPr>
        <p:spPr>
          <a:xfrm>
            <a:off x="1786175" y="2998113"/>
            <a:ext cx="8619668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50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Componentes do computador</a:t>
            </a:r>
          </a:p>
        </p:txBody>
      </p:sp>
    </p:spTree>
    <p:extLst>
      <p:ext uri="{BB962C8B-B14F-4D97-AF65-F5344CB8AC3E}">
        <p14:creationId xmlns:p14="http://schemas.microsoft.com/office/powerpoint/2010/main" val="1980292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Uma imagem com eletrónica, Engenharia eletrónica, Dispositivo eletrónico, captura de ecrã&#10;&#10;Descrição gerada automaticamente">
            <a:extLst>
              <a:ext uri="{FF2B5EF4-FFF2-40B4-BE49-F238E27FC236}">
                <a16:creationId xmlns:a16="http://schemas.microsoft.com/office/drawing/2014/main" id="{9012FFB6-5DCA-47DD-900F-EE78B64857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6" b="1764"/>
          <a:stretch/>
        </p:blipFill>
        <p:spPr>
          <a:xfrm>
            <a:off x="1538765" y="1395045"/>
            <a:ext cx="9114469" cy="496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64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Imagem 3" descr="Uma imagem com captura de ecrã, aparelho, Telemóvel, multimédia&#10;&#10;Descrição gerada automaticamente">
            <a:extLst>
              <a:ext uri="{FF2B5EF4-FFF2-40B4-BE49-F238E27FC236}">
                <a16:creationId xmlns:a16="http://schemas.microsoft.com/office/drawing/2014/main" id="{45B0DE69-D8BD-4EF4-8A56-B20098EC67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20" t="7816" r="28938" b="15402"/>
          <a:stretch/>
        </p:blipFill>
        <p:spPr>
          <a:xfrm>
            <a:off x="3597165" y="796159"/>
            <a:ext cx="4997669" cy="526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4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captura de ecrã, calculadora&#10;&#10;Descrição gerada automaticamente">
            <a:extLst>
              <a:ext uri="{FF2B5EF4-FFF2-40B4-BE49-F238E27FC236}">
                <a16:creationId xmlns:a16="http://schemas.microsoft.com/office/drawing/2014/main" id="{E07884A8-8A94-4AC3-B7BE-BB0C6455C4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09" t="10805" r="21450" b="13563"/>
          <a:stretch/>
        </p:blipFill>
        <p:spPr>
          <a:xfrm>
            <a:off x="2793124" y="835572"/>
            <a:ext cx="6605751" cy="518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608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Gráficos, design gráfico, Saturação de cores, círculo&#10;&#10;Descrição gerada automaticamente">
            <a:extLst>
              <a:ext uri="{FF2B5EF4-FFF2-40B4-BE49-F238E27FC236}">
                <a16:creationId xmlns:a16="http://schemas.microsoft.com/office/drawing/2014/main" id="{2D9AE4FD-9509-4FA2-92D4-010D0CAF3B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27" t="15402" r="25917" b="17471"/>
          <a:stretch/>
        </p:blipFill>
        <p:spPr>
          <a:xfrm>
            <a:off x="3518338" y="1127234"/>
            <a:ext cx="5155324" cy="460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9801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Gráficos, símbolo, arte, captura de ecrã&#10;&#10;Descrição gerada automaticamente">
            <a:extLst>
              <a:ext uri="{FF2B5EF4-FFF2-40B4-BE49-F238E27FC236}">
                <a16:creationId xmlns:a16="http://schemas.microsoft.com/office/drawing/2014/main" id="{A2A60DE9-039D-4032-8E87-1404BD8AC4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0"/>
            <a:ext cx="12001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871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Gráficos, arte&#10;&#10;Descrição gerada automaticamente">
            <a:extLst>
              <a:ext uri="{FF2B5EF4-FFF2-40B4-BE49-F238E27FC236}">
                <a16:creationId xmlns:a16="http://schemas.microsoft.com/office/drawing/2014/main" id="{45DE4108-9A8E-4FB2-958D-2C5CD19488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6" t="5287" r="21713" b="11495"/>
          <a:stretch/>
        </p:blipFill>
        <p:spPr>
          <a:xfrm>
            <a:off x="2911365" y="575441"/>
            <a:ext cx="6369269" cy="5707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9803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Saturação de cores, circuito, design, arte&#10;&#10;Descrição gerada automaticamente">
            <a:extLst>
              <a:ext uri="{FF2B5EF4-FFF2-40B4-BE49-F238E27FC236}">
                <a16:creationId xmlns:a16="http://schemas.microsoft.com/office/drawing/2014/main" id="{9C341E38-4275-4328-A0CB-267C1BC2A3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0"/>
            <a:ext cx="12001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2046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998</TotalTime>
  <Words>685</Words>
  <Application>Microsoft Office PowerPoint</Application>
  <PresentationFormat>Ecrã Panorâmico</PresentationFormat>
  <Paragraphs>62</Paragraphs>
  <Slides>12</Slides>
  <Notes>12</Notes>
  <HiddenSlides>0</HiddenSlides>
  <MMClips>1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Century Gothic</vt:lpstr>
      <vt:lpstr>Helvetica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26</cp:revision>
  <dcterms:created xsi:type="dcterms:W3CDTF">2023-12-18T09:39:58Z</dcterms:created>
  <dcterms:modified xsi:type="dcterms:W3CDTF">2024-09-19T08:43:54Z</dcterms:modified>
</cp:coreProperties>
</file>